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32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708B475-BDC6-415D-9CA8-6606C8CA69EB}" type="datetimeFigureOut">
              <a:rPr lang="it-IT" smtClean="0"/>
              <a:t>14/05/2025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93835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708B475-BDC6-415D-9CA8-6606C8CA69EB}" type="datetimeFigureOut">
              <a:rPr lang="it-IT" smtClean="0"/>
              <a:t>14/05/2025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139956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708B475-BDC6-415D-9CA8-6606C8CA69EB}" type="datetimeFigureOut">
              <a:rPr lang="it-IT" smtClean="0"/>
              <a:t>14/05/2025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114734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708B475-BDC6-415D-9CA8-6606C8CA69EB}" type="datetimeFigureOut">
              <a:rPr lang="it-IT" smtClean="0"/>
              <a:t>14/05/2025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258787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708B475-BDC6-415D-9CA8-6606C8CA69EB}" type="datetimeFigureOut">
              <a:rPr lang="it-IT" smtClean="0"/>
              <a:t>14/05/2025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2680876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708B475-BDC6-415D-9CA8-6606C8CA69EB}" type="datetimeFigureOut">
              <a:rPr lang="it-IT" smtClean="0"/>
              <a:t>14/05/2025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295829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472381" y="3618442"/>
            <a:ext cx="2901255" cy="53221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3471863" y="3618442"/>
            <a:ext cx="2915543" cy="53221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708B475-BDC6-415D-9CA8-6606C8CA69EB}" type="datetimeFigureOut">
              <a:rPr lang="it-IT" smtClean="0"/>
              <a:t>14/05/2025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2754896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708B475-BDC6-415D-9CA8-6606C8CA69EB}" type="datetimeFigureOut">
              <a:rPr lang="it-IT" smtClean="0"/>
              <a:t>14/05/2025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212630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8B475-BDC6-415D-9CA8-6606C8CA69EB}" type="datetimeFigureOut">
              <a:rPr lang="it-IT" smtClean="0"/>
              <a:t>14/05/2025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88120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708B475-BDC6-415D-9CA8-6606C8CA69EB}" type="datetimeFigureOut">
              <a:rPr lang="it-IT" smtClean="0"/>
              <a:t>14/05/2025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350511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708B475-BDC6-415D-9CA8-6606C8CA69EB}" type="datetimeFigureOut">
              <a:rPr lang="it-IT" smtClean="0"/>
              <a:t>14/05/2025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96F053-3001-41D1-BC2C-8C1863BD1EC3}" type="slidenum">
              <a:rPr lang="it-IT" smtClean="0"/>
              <a:t>‹N›</a:t>
            </a:fld>
            <a:endParaRPr lang="it-IT"/>
          </a:p>
        </p:txBody>
      </p:sp>
    </p:spTree>
    <p:extLst>
      <p:ext uri="{BB962C8B-B14F-4D97-AF65-F5344CB8AC3E}">
        <p14:creationId xmlns:p14="http://schemas.microsoft.com/office/powerpoint/2010/main" val="3206776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5708B475-BDC6-415D-9CA8-6606C8CA69EB}" type="datetimeFigureOut">
              <a:rPr lang="it-IT" smtClean="0"/>
              <a:t>14/05/2025</a:t>
            </a:fld>
            <a:endParaRPr lang="it-IT"/>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it-IT"/>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9C96F053-3001-41D1-BC2C-8C1863BD1EC3}" type="slidenum">
              <a:rPr lang="it-IT" smtClean="0"/>
              <a:t>‹N›</a:t>
            </a:fld>
            <a:endParaRPr lang="it-IT"/>
          </a:p>
        </p:txBody>
      </p:sp>
    </p:spTree>
    <p:extLst>
      <p:ext uri="{BB962C8B-B14F-4D97-AF65-F5344CB8AC3E}">
        <p14:creationId xmlns:p14="http://schemas.microsoft.com/office/powerpoint/2010/main" val="1952517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mailto:info@comune.farageradadda.bg.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Immagine 35" descr="Immagine che contiene interno, muro, arte, gatto&#10;&#10;Descrizione generata automaticamente">
            <a:extLst>
              <a:ext uri="{FF2B5EF4-FFF2-40B4-BE49-F238E27FC236}">
                <a16:creationId xmlns:a16="http://schemas.microsoft.com/office/drawing/2014/main" id="{B1AE8A9B-BC1A-D3F1-0FE7-5E706AB911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649" y="0"/>
            <a:ext cx="6482702" cy="9906000"/>
          </a:xfrm>
          <a:prstGeom prst="rect">
            <a:avLst/>
          </a:prstGeom>
        </p:spPr>
      </p:pic>
      <p:pic>
        <p:nvPicPr>
          <p:cNvPr id="4" name="Immagine 3">
            <a:extLst>
              <a:ext uri="{FF2B5EF4-FFF2-40B4-BE49-F238E27FC236}">
                <a16:creationId xmlns:a16="http://schemas.microsoft.com/office/drawing/2014/main" id="{8B0FDD78-B88F-95FA-FAB2-E12822927681}"/>
              </a:ext>
            </a:extLst>
          </p:cNvPr>
          <p:cNvPicPr>
            <a:picLocks noChangeAspect="1"/>
          </p:cNvPicPr>
          <p:nvPr/>
        </p:nvPicPr>
        <p:blipFill>
          <a:blip r:embed="rId3"/>
          <a:stretch>
            <a:fillRect/>
          </a:stretch>
        </p:blipFill>
        <p:spPr>
          <a:xfrm>
            <a:off x="420587" y="106349"/>
            <a:ext cx="786452" cy="810838"/>
          </a:xfrm>
          <a:prstGeom prst="rect">
            <a:avLst/>
          </a:prstGeom>
        </p:spPr>
      </p:pic>
      <p:sp>
        <p:nvSpPr>
          <p:cNvPr id="6" name="CasellaDiTesto 5">
            <a:extLst>
              <a:ext uri="{FF2B5EF4-FFF2-40B4-BE49-F238E27FC236}">
                <a16:creationId xmlns:a16="http://schemas.microsoft.com/office/drawing/2014/main" id="{83003FCC-E979-DD54-4D7B-2E0FDD7AD28F}"/>
              </a:ext>
            </a:extLst>
          </p:cNvPr>
          <p:cNvSpPr txBox="1"/>
          <p:nvPr/>
        </p:nvSpPr>
        <p:spPr>
          <a:xfrm>
            <a:off x="1477735" y="342170"/>
            <a:ext cx="4959677" cy="584775"/>
          </a:xfrm>
          <a:prstGeom prst="rect">
            <a:avLst/>
          </a:prstGeom>
          <a:noFill/>
        </p:spPr>
        <p:txBody>
          <a:bodyPr wrap="square">
            <a:spAutoFit/>
          </a:bodyPr>
          <a:lstStyle/>
          <a:p>
            <a:r>
              <a:rPr lang="it-IT"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Il Benessere degli animali</a:t>
            </a:r>
            <a:endParaRPr lang="it-IT" sz="3200" dirty="0">
              <a:solidFill>
                <a:srgbClr val="FF0000"/>
              </a:solidFill>
            </a:endParaRPr>
          </a:p>
        </p:txBody>
      </p:sp>
      <p:sp>
        <p:nvSpPr>
          <p:cNvPr id="8" name="CasellaDiTesto 7">
            <a:extLst>
              <a:ext uri="{FF2B5EF4-FFF2-40B4-BE49-F238E27FC236}">
                <a16:creationId xmlns:a16="http://schemas.microsoft.com/office/drawing/2014/main" id="{E8122542-8594-03D7-EE58-946C743D088A}"/>
              </a:ext>
            </a:extLst>
          </p:cNvPr>
          <p:cNvSpPr txBox="1"/>
          <p:nvPr/>
        </p:nvSpPr>
        <p:spPr>
          <a:xfrm>
            <a:off x="0" y="9249701"/>
            <a:ext cx="6727371" cy="553998"/>
          </a:xfrm>
          <a:prstGeom prst="rect">
            <a:avLst/>
          </a:prstGeom>
          <a:noFill/>
        </p:spPr>
        <p:txBody>
          <a:bodyPr wrap="square">
            <a:spAutoFit/>
          </a:bodyPr>
          <a:lstStyle/>
          <a:p>
            <a:pPr algn="ctr"/>
            <a:r>
              <a:rPr lang="it-IT" sz="1000" dirty="0">
                <a:effectLst/>
                <a:latin typeface="Calibri" panose="020F0502020204030204" pitchFamily="34" charset="0"/>
                <a:ea typeface="Calibri" panose="020F0502020204030204" pitchFamily="34" charset="0"/>
                <a:cs typeface="Times New Roman" panose="02020603050405020304" pitchFamily="18" charset="0"/>
              </a:rPr>
              <a:t>Piazza Roma n. 1 – 24045 – Fara Gera d’Adda (BG) – C.F. e P.IVA 00294190160</a:t>
            </a:r>
          </a:p>
          <a:p>
            <a:pPr algn="ctr"/>
            <a:r>
              <a:rPr lang="it-IT" sz="1000" dirty="0">
                <a:effectLst/>
                <a:latin typeface="Calibri" panose="020F0502020204030204" pitchFamily="34" charset="0"/>
                <a:ea typeface="Calibri" panose="020F0502020204030204" pitchFamily="34" charset="0"/>
                <a:cs typeface="Times New Roman" panose="02020603050405020304" pitchFamily="18" charset="0"/>
              </a:rPr>
              <a:t>Tel. 0363.688601 – telefax 0363.398774 – e-mail </a:t>
            </a:r>
            <a:r>
              <a:rPr lang="it-IT"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info@comune.farageradadda.bg.it</a:t>
            </a:r>
            <a:r>
              <a:rPr lang="it-IT" sz="1000" dirty="0">
                <a:effectLst/>
                <a:latin typeface="Calibri" panose="020F0502020204030204" pitchFamily="34" charset="0"/>
                <a:ea typeface="Calibri" panose="020F0502020204030204" pitchFamily="34" charset="0"/>
                <a:cs typeface="Times New Roman" panose="02020603050405020304" pitchFamily="18" charset="0"/>
              </a:rPr>
              <a:t>  </a:t>
            </a:r>
          </a:p>
          <a:p>
            <a:pPr algn="ctr"/>
            <a:r>
              <a:rPr lang="it-IT" sz="1000" dirty="0" err="1">
                <a:effectLst/>
                <a:latin typeface="Calibri" panose="020F0502020204030204" pitchFamily="34" charset="0"/>
                <a:ea typeface="Calibri" panose="020F0502020204030204" pitchFamily="34" charset="0"/>
                <a:cs typeface="Times New Roman" panose="02020603050405020304" pitchFamily="18" charset="0"/>
              </a:rPr>
              <a:t>pec</a:t>
            </a:r>
            <a:r>
              <a:rPr lang="it-IT" sz="1000" dirty="0">
                <a:effectLst/>
                <a:latin typeface="Calibri" panose="020F0502020204030204" pitchFamily="34" charset="0"/>
                <a:ea typeface="Calibri" panose="020F0502020204030204" pitchFamily="34" charset="0"/>
                <a:cs typeface="Times New Roman" panose="02020603050405020304" pitchFamily="18" charset="0"/>
              </a:rPr>
              <a:t> info@pec.comune.farageradadda.bg.it</a:t>
            </a:r>
          </a:p>
        </p:txBody>
      </p:sp>
      <p:pic>
        <p:nvPicPr>
          <p:cNvPr id="10" name="Immagine 9" descr="Immagine che contiene Viso umano, persona, labbro, ritratto&#10;&#10;Descrizione generata automaticamente">
            <a:extLst>
              <a:ext uri="{FF2B5EF4-FFF2-40B4-BE49-F238E27FC236}">
                <a16:creationId xmlns:a16="http://schemas.microsoft.com/office/drawing/2014/main" id="{A1BBC3BA-3C1E-EF48-9AE1-098B6DEFE8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1761" y="4768139"/>
            <a:ext cx="1375144" cy="1797574"/>
          </a:xfrm>
          <a:prstGeom prst="rect">
            <a:avLst/>
          </a:prstGeom>
        </p:spPr>
      </p:pic>
      <p:pic>
        <p:nvPicPr>
          <p:cNvPr id="12" name="Immagine 11" descr="Immagine che contiene Viso umano, sorriso, persona, Fronte&#10;&#10;Descrizione generata automaticamente">
            <a:extLst>
              <a:ext uri="{FF2B5EF4-FFF2-40B4-BE49-F238E27FC236}">
                <a16:creationId xmlns:a16="http://schemas.microsoft.com/office/drawing/2014/main" id="{AE200C19-F2CA-3268-5576-0B012FF032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2695" y="4768139"/>
            <a:ext cx="1375144" cy="1804947"/>
          </a:xfrm>
          <a:prstGeom prst="rect">
            <a:avLst/>
          </a:prstGeom>
        </p:spPr>
      </p:pic>
      <p:sp>
        <p:nvSpPr>
          <p:cNvPr id="17" name="CasellaDiTesto 16">
            <a:extLst>
              <a:ext uri="{FF2B5EF4-FFF2-40B4-BE49-F238E27FC236}">
                <a16:creationId xmlns:a16="http://schemas.microsoft.com/office/drawing/2014/main" id="{033434E6-03BC-F1F8-2E2A-B6628626ACA4}"/>
              </a:ext>
            </a:extLst>
          </p:cNvPr>
          <p:cNvSpPr txBox="1"/>
          <p:nvPr/>
        </p:nvSpPr>
        <p:spPr>
          <a:xfrm>
            <a:off x="194684" y="1023536"/>
            <a:ext cx="6482702" cy="1114994"/>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it-IT" sz="1600" dirty="0">
                <a:solidFill>
                  <a:schemeClr val="bg1"/>
                </a:solidFill>
              </a:rPr>
              <a:t>Il Comune di Fara Gera d’Adda, in collaborazione con il Garante per i diritti degli animali, organizza una serata divulgativa sul benessere animale. Interverranno, graditi ospiti, l’Avv. Paola Brambilla e</a:t>
            </a:r>
          </a:p>
          <a:p>
            <a:pPr algn="ctr"/>
            <a:r>
              <a:rPr lang="it-IT" sz="1600" dirty="0">
                <a:solidFill>
                  <a:schemeClr val="bg1"/>
                </a:solidFill>
              </a:rPr>
              <a:t> l’Avv. Angelo Maestroni</a:t>
            </a:r>
            <a:r>
              <a:rPr lang="it-IT" dirty="0">
                <a:solidFill>
                  <a:schemeClr val="bg1"/>
                </a:solidFill>
              </a:rPr>
              <a:t>.</a:t>
            </a:r>
          </a:p>
        </p:txBody>
      </p:sp>
      <p:sp>
        <p:nvSpPr>
          <p:cNvPr id="18" name="CasellaDiTesto 17">
            <a:extLst>
              <a:ext uri="{FF2B5EF4-FFF2-40B4-BE49-F238E27FC236}">
                <a16:creationId xmlns:a16="http://schemas.microsoft.com/office/drawing/2014/main" id="{60C90ADC-D8DA-F25A-CDCA-51C5D1AC1ECE}"/>
              </a:ext>
            </a:extLst>
          </p:cNvPr>
          <p:cNvSpPr txBox="1"/>
          <p:nvPr/>
        </p:nvSpPr>
        <p:spPr>
          <a:xfrm>
            <a:off x="194684" y="3521398"/>
            <a:ext cx="6507694" cy="958278"/>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it-IT" dirty="0">
                <a:solidFill>
                  <a:schemeClr val="bg1">
                    <a:lumMod val="95000"/>
                  </a:schemeClr>
                </a:solidFill>
              </a:rPr>
              <a:t>L’appuntamento è fissato per le ore 21:00 del 30 maggio 2025 presso l’Auditorium della Biblioteca Comunale sita in via Rosa 2, Fara Gera d’Adda (BG) .</a:t>
            </a:r>
          </a:p>
        </p:txBody>
      </p:sp>
      <p:sp>
        <p:nvSpPr>
          <p:cNvPr id="19" name="CasellaDiTesto 18">
            <a:extLst>
              <a:ext uri="{FF2B5EF4-FFF2-40B4-BE49-F238E27FC236}">
                <a16:creationId xmlns:a16="http://schemas.microsoft.com/office/drawing/2014/main" id="{E4C6C554-EAEF-45FA-C3B4-D7A2A190441F}"/>
              </a:ext>
            </a:extLst>
          </p:cNvPr>
          <p:cNvSpPr txBox="1"/>
          <p:nvPr/>
        </p:nvSpPr>
        <p:spPr>
          <a:xfrm>
            <a:off x="2488659" y="5362586"/>
            <a:ext cx="1877778" cy="369332"/>
          </a:xfrm>
          <a:prstGeom prst="rect">
            <a:avLst/>
          </a:prstGeom>
          <a:noFill/>
        </p:spPr>
        <p:txBody>
          <a:bodyPr wrap="square" rtlCol="0">
            <a:spAutoFit/>
          </a:bodyPr>
          <a:lstStyle/>
          <a:p>
            <a:r>
              <a:rPr lang="it-IT" b="1" dirty="0"/>
              <a:t>Ingresso libero</a:t>
            </a:r>
          </a:p>
        </p:txBody>
      </p:sp>
      <p:sp>
        <p:nvSpPr>
          <p:cNvPr id="29" name="CasellaDiTesto 28">
            <a:extLst>
              <a:ext uri="{FF2B5EF4-FFF2-40B4-BE49-F238E27FC236}">
                <a16:creationId xmlns:a16="http://schemas.microsoft.com/office/drawing/2014/main" id="{9117E2DF-D6DE-7547-3361-5CA3BDD74601}"/>
              </a:ext>
            </a:extLst>
          </p:cNvPr>
          <p:cNvSpPr txBox="1"/>
          <p:nvPr/>
        </p:nvSpPr>
        <p:spPr>
          <a:xfrm>
            <a:off x="162712" y="6680462"/>
            <a:ext cx="2542387" cy="1754326"/>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it-IT" sz="900" dirty="0">
                <a:solidFill>
                  <a:schemeClr val="bg1">
                    <a:lumMod val="95000"/>
                  </a:schemeClr>
                </a:solidFill>
              </a:rPr>
              <a:t>Paola Brambilla, eco-avvocato, cassazionista. Coordina la Commissione di valutazione dell'impatto ambientale presso il Ministero dell'Ambiente, è Professore a contratto di Tutela sovranazionale di diritti umani (tra cui il diritto all'ambiente) nell'Università degli studi di Bergamo e membro del Comitato etico dell’Istituto Zooprofilattico sperimentale per la Lombardia e l'Emila Romagna, che si occupa di salute e sicurezza veterinaria. Ha ricoperto fino allo scorso anno il ruolo di Garante per la tutela degli animali del Comune di Bergamo</a:t>
            </a:r>
          </a:p>
        </p:txBody>
      </p:sp>
      <p:sp>
        <p:nvSpPr>
          <p:cNvPr id="30" name="CasellaDiTesto 29">
            <a:extLst>
              <a:ext uri="{FF2B5EF4-FFF2-40B4-BE49-F238E27FC236}">
                <a16:creationId xmlns:a16="http://schemas.microsoft.com/office/drawing/2014/main" id="{3B6289CF-8594-DCF6-FE5C-5A0281B081D8}"/>
              </a:ext>
            </a:extLst>
          </p:cNvPr>
          <p:cNvSpPr txBox="1"/>
          <p:nvPr/>
        </p:nvSpPr>
        <p:spPr>
          <a:xfrm>
            <a:off x="4246128" y="6889463"/>
            <a:ext cx="2268278" cy="1477328"/>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it-IT" sz="900" dirty="0">
                <a:solidFill>
                  <a:schemeClr val="bg1">
                    <a:lumMod val="95000"/>
                  </a:schemeClr>
                </a:solidFill>
              </a:rPr>
              <a:t>Angelo Maestroni, professore di diritto Pubblico-Costituzionale, avvocato cassazionista, presidente del Consiglio della Fondazione Collegamenti Italia ETS, ente che si occupa dell'attività di coordinamento di progetti sociali in favore di persone con decadimento cognitivo acquisito in stadio lieve/moderato. </a:t>
            </a:r>
          </a:p>
          <a:p>
            <a:pPr algn="just"/>
            <a:r>
              <a:rPr lang="it-IT" sz="900" dirty="0">
                <a:solidFill>
                  <a:schemeClr val="bg1">
                    <a:lumMod val="95000"/>
                  </a:schemeClr>
                </a:solidFill>
              </a:rPr>
              <a:t>È l'attuale Garante per la tutela degli animali del Comune di Bergamo</a:t>
            </a:r>
          </a:p>
        </p:txBody>
      </p:sp>
    </p:spTree>
    <p:extLst>
      <p:ext uri="{BB962C8B-B14F-4D97-AF65-F5344CB8AC3E}">
        <p14:creationId xmlns:p14="http://schemas.microsoft.com/office/powerpoint/2010/main" val="2017087236"/>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i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270</Words>
  <Application>Microsoft Office PowerPoint</Application>
  <PresentationFormat>A4 (21x29,7 cm)</PresentationFormat>
  <Paragraphs>11</Paragraphs>
  <Slides>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Aptos</vt:lpstr>
      <vt:lpstr>Aptos Display</vt:lpstr>
      <vt:lpstr>Arial</vt:lpstr>
      <vt:lpstr>Calibri</vt:lpstr>
      <vt:lpstr>Tema di Office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 C</dc:creator>
  <cp:lastModifiedBy>Azzurra Nocchi</cp:lastModifiedBy>
  <cp:revision>10</cp:revision>
  <dcterms:created xsi:type="dcterms:W3CDTF">2025-04-30T14:20:36Z</dcterms:created>
  <dcterms:modified xsi:type="dcterms:W3CDTF">2025-05-14T14:23:09Z</dcterms:modified>
</cp:coreProperties>
</file>